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61" r:id="rId6"/>
    <p:sldId id="271" r:id="rId7"/>
    <p:sldId id="259" r:id="rId8"/>
    <p:sldId id="269" r:id="rId9"/>
    <p:sldId id="258" r:id="rId10"/>
    <p:sldId id="267" r:id="rId11"/>
    <p:sldId id="273" r:id="rId12"/>
    <p:sldId id="275" r:id="rId13"/>
    <p:sldId id="276" r:id="rId14"/>
    <p:sldId id="277" r:id="rId15"/>
    <p:sldId id="278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F32D4-31B8-4C58-B8B4-8985DF4B13C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12F019-9B53-4234-A9A7-D49A24304021}">
      <dgm:prSet phldrT="[Текст]"/>
      <dgm:spPr/>
      <dgm:t>
        <a:bodyPr/>
        <a:lstStyle/>
        <a:p>
          <a:r>
            <a:rPr lang="ru-RU" dirty="0" smtClean="0"/>
            <a:t>Английский язык</a:t>
          </a:r>
          <a:endParaRPr lang="ru-RU" dirty="0"/>
        </a:p>
      </dgm:t>
    </dgm:pt>
    <dgm:pt modelId="{D1CB93A9-24C4-463E-B23A-E75FB2689DAA}" type="parTrans" cxnId="{F93A19A6-5DB1-49F9-B1EB-ABFDA6AF536A}">
      <dgm:prSet/>
      <dgm:spPr/>
      <dgm:t>
        <a:bodyPr/>
        <a:lstStyle/>
        <a:p>
          <a:endParaRPr lang="ru-RU"/>
        </a:p>
      </dgm:t>
    </dgm:pt>
    <dgm:pt modelId="{5341633A-588C-433D-A0DA-4E11303F38D0}" type="sibTrans" cxnId="{F93A19A6-5DB1-49F9-B1EB-ABFDA6AF536A}">
      <dgm:prSet/>
      <dgm:spPr/>
      <dgm:t>
        <a:bodyPr/>
        <a:lstStyle/>
        <a:p>
          <a:endParaRPr lang="ru-RU"/>
        </a:p>
      </dgm:t>
    </dgm:pt>
    <dgm:pt modelId="{57AC4E11-3199-486A-9DAB-4BD662FE0D90}">
      <dgm:prSet phldrT="[Текст]"/>
      <dgm:spPr/>
      <dgm:t>
        <a:bodyPr/>
        <a:lstStyle/>
        <a:p>
          <a:r>
            <a:rPr lang="ru-RU" dirty="0" smtClean="0"/>
            <a:t>Немецкий язык</a:t>
          </a:r>
          <a:endParaRPr lang="ru-RU" dirty="0"/>
        </a:p>
      </dgm:t>
    </dgm:pt>
    <dgm:pt modelId="{CCF711BE-2854-40A2-9BB1-1A267203C2BD}" type="parTrans" cxnId="{76DD20E4-73BE-4FCA-B31C-D94A809C92D8}">
      <dgm:prSet/>
      <dgm:spPr/>
      <dgm:t>
        <a:bodyPr/>
        <a:lstStyle/>
        <a:p>
          <a:endParaRPr lang="ru-RU"/>
        </a:p>
      </dgm:t>
    </dgm:pt>
    <dgm:pt modelId="{2F464CD5-C0D3-499E-B309-A4205E01632F}" type="sibTrans" cxnId="{76DD20E4-73BE-4FCA-B31C-D94A809C92D8}">
      <dgm:prSet/>
      <dgm:spPr/>
      <dgm:t>
        <a:bodyPr/>
        <a:lstStyle/>
        <a:p>
          <a:endParaRPr lang="ru-RU"/>
        </a:p>
      </dgm:t>
    </dgm:pt>
    <dgm:pt modelId="{2B229ADE-27EE-4730-9039-C39EA57A650E}">
      <dgm:prSet phldrT="[Текст]"/>
      <dgm:spPr/>
      <dgm:t>
        <a:bodyPr/>
        <a:lstStyle/>
        <a:p>
          <a:r>
            <a:rPr lang="ru-RU" dirty="0" smtClean="0"/>
            <a:t>Французский язык</a:t>
          </a:r>
          <a:endParaRPr lang="ru-RU" dirty="0"/>
        </a:p>
      </dgm:t>
    </dgm:pt>
    <dgm:pt modelId="{5C7D9BE3-8CE1-47C8-8514-B43A8058E1D3}" type="parTrans" cxnId="{67CD9E1D-CE1C-4C61-A8D0-AA3D77C62B37}">
      <dgm:prSet/>
      <dgm:spPr/>
      <dgm:t>
        <a:bodyPr/>
        <a:lstStyle/>
        <a:p>
          <a:endParaRPr lang="ru-RU"/>
        </a:p>
      </dgm:t>
    </dgm:pt>
    <dgm:pt modelId="{29FB8EA2-F686-4D10-8A11-B3331E700961}" type="sibTrans" cxnId="{67CD9E1D-CE1C-4C61-A8D0-AA3D77C62B37}">
      <dgm:prSet/>
      <dgm:spPr/>
      <dgm:t>
        <a:bodyPr/>
        <a:lstStyle/>
        <a:p>
          <a:endParaRPr lang="ru-RU"/>
        </a:p>
      </dgm:t>
    </dgm:pt>
    <dgm:pt modelId="{DD5AB020-6B1A-4665-A6CD-26978A8EBA50}" type="pres">
      <dgm:prSet presAssocID="{DC6F32D4-31B8-4C58-B8B4-8985DF4B13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C938029-2497-498F-9244-4CE663D79984}" type="pres">
      <dgm:prSet presAssocID="{DC6F32D4-31B8-4C58-B8B4-8985DF4B13CF}" presName="Name1" presStyleCnt="0"/>
      <dgm:spPr/>
    </dgm:pt>
    <dgm:pt modelId="{781FE24F-3E30-43D5-B8FC-8E336218D080}" type="pres">
      <dgm:prSet presAssocID="{DC6F32D4-31B8-4C58-B8B4-8985DF4B13CF}" presName="cycle" presStyleCnt="0"/>
      <dgm:spPr/>
    </dgm:pt>
    <dgm:pt modelId="{29E0116B-3987-4D81-AA00-CCE6F0DCFBA4}" type="pres">
      <dgm:prSet presAssocID="{DC6F32D4-31B8-4C58-B8B4-8985DF4B13CF}" presName="srcNode" presStyleLbl="node1" presStyleIdx="0" presStyleCnt="3"/>
      <dgm:spPr/>
    </dgm:pt>
    <dgm:pt modelId="{90288DBD-2481-4DF3-8366-E79496D613A4}" type="pres">
      <dgm:prSet presAssocID="{DC6F32D4-31B8-4C58-B8B4-8985DF4B13CF}" presName="conn" presStyleLbl="parChTrans1D2" presStyleIdx="0" presStyleCnt="1"/>
      <dgm:spPr/>
      <dgm:t>
        <a:bodyPr/>
        <a:lstStyle/>
        <a:p>
          <a:endParaRPr lang="ru-RU"/>
        </a:p>
      </dgm:t>
    </dgm:pt>
    <dgm:pt modelId="{B1977831-83B7-4823-A4FA-FA7CBC69FD08}" type="pres">
      <dgm:prSet presAssocID="{DC6F32D4-31B8-4C58-B8B4-8985DF4B13CF}" presName="extraNode" presStyleLbl="node1" presStyleIdx="0" presStyleCnt="3"/>
      <dgm:spPr/>
    </dgm:pt>
    <dgm:pt modelId="{6131F2E5-AB21-4D79-960B-E5643B298A30}" type="pres">
      <dgm:prSet presAssocID="{DC6F32D4-31B8-4C58-B8B4-8985DF4B13CF}" presName="dstNode" presStyleLbl="node1" presStyleIdx="0" presStyleCnt="3"/>
      <dgm:spPr/>
    </dgm:pt>
    <dgm:pt modelId="{3C366519-DE49-40AA-A7AB-FD1C83ED7699}" type="pres">
      <dgm:prSet presAssocID="{9A12F019-9B53-4234-A9A7-D49A2430402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6637D-A274-4DAE-BEBA-6AE98498BB5E}" type="pres">
      <dgm:prSet presAssocID="{9A12F019-9B53-4234-A9A7-D49A24304021}" presName="accent_1" presStyleCnt="0"/>
      <dgm:spPr/>
    </dgm:pt>
    <dgm:pt modelId="{B4331DFC-E4D3-472F-B9D6-5320A6540C5C}" type="pres">
      <dgm:prSet presAssocID="{9A12F019-9B53-4234-A9A7-D49A24304021}" presName="accentRepeatNode" presStyleLbl="solidFgAcc1" presStyleIdx="0" presStyleCnt="3"/>
      <dgm:spPr/>
    </dgm:pt>
    <dgm:pt modelId="{A65B6320-2ADC-4416-AD49-14C055025897}" type="pres">
      <dgm:prSet presAssocID="{57AC4E11-3199-486A-9DAB-4BD662FE0D9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9B30F-48AC-4B87-B7A2-1B4C3EE184C7}" type="pres">
      <dgm:prSet presAssocID="{57AC4E11-3199-486A-9DAB-4BD662FE0D90}" presName="accent_2" presStyleCnt="0"/>
      <dgm:spPr/>
    </dgm:pt>
    <dgm:pt modelId="{55212F3C-5AE0-4C42-A26A-ECC207FD4EF3}" type="pres">
      <dgm:prSet presAssocID="{57AC4E11-3199-486A-9DAB-4BD662FE0D90}" presName="accentRepeatNode" presStyleLbl="solidFgAcc1" presStyleIdx="1" presStyleCnt="3"/>
      <dgm:spPr/>
    </dgm:pt>
    <dgm:pt modelId="{9808900D-E76F-4B69-825B-21910F7DEE6F}" type="pres">
      <dgm:prSet presAssocID="{2B229ADE-27EE-4730-9039-C39EA57A650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98100-8CF0-4F89-9BE9-7DFB4862EC11}" type="pres">
      <dgm:prSet presAssocID="{2B229ADE-27EE-4730-9039-C39EA57A650E}" presName="accent_3" presStyleCnt="0"/>
      <dgm:spPr/>
    </dgm:pt>
    <dgm:pt modelId="{28A59B4F-D38F-4FE8-A53C-9AB90B6F731E}" type="pres">
      <dgm:prSet presAssocID="{2B229ADE-27EE-4730-9039-C39EA57A650E}" presName="accentRepeatNode" presStyleLbl="solidFgAcc1" presStyleIdx="2" presStyleCnt="3"/>
      <dgm:spPr/>
    </dgm:pt>
  </dgm:ptLst>
  <dgm:cxnLst>
    <dgm:cxn modelId="{6EC7F15D-47BF-4C28-9485-29227C2DFC60}" type="presOf" srcId="{DC6F32D4-31B8-4C58-B8B4-8985DF4B13CF}" destId="{DD5AB020-6B1A-4665-A6CD-26978A8EBA50}" srcOrd="0" destOrd="0" presId="urn:microsoft.com/office/officeart/2008/layout/VerticalCurvedList"/>
    <dgm:cxn modelId="{F79DA637-8FB6-4C86-AA47-343BDBF8FAB2}" type="presOf" srcId="{9A12F019-9B53-4234-A9A7-D49A24304021}" destId="{3C366519-DE49-40AA-A7AB-FD1C83ED7699}" srcOrd="0" destOrd="0" presId="urn:microsoft.com/office/officeart/2008/layout/VerticalCurvedList"/>
    <dgm:cxn modelId="{67CD9E1D-CE1C-4C61-A8D0-AA3D77C62B37}" srcId="{DC6F32D4-31B8-4C58-B8B4-8985DF4B13CF}" destId="{2B229ADE-27EE-4730-9039-C39EA57A650E}" srcOrd="2" destOrd="0" parTransId="{5C7D9BE3-8CE1-47C8-8514-B43A8058E1D3}" sibTransId="{29FB8EA2-F686-4D10-8A11-B3331E700961}"/>
    <dgm:cxn modelId="{AB1D0674-639B-4BCB-B967-45F30E5BC4E0}" type="presOf" srcId="{5341633A-588C-433D-A0DA-4E11303F38D0}" destId="{90288DBD-2481-4DF3-8366-E79496D613A4}" srcOrd="0" destOrd="0" presId="urn:microsoft.com/office/officeart/2008/layout/VerticalCurvedList"/>
    <dgm:cxn modelId="{76DD20E4-73BE-4FCA-B31C-D94A809C92D8}" srcId="{DC6F32D4-31B8-4C58-B8B4-8985DF4B13CF}" destId="{57AC4E11-3199-486A-9DAB-4BD662FE0D90}" srcOrd="1" destOrd="0" parTransId="{CCF711BE-2854-40A2-9BB1-1A267203C2BD}" sibTransId="{2F464CD5-C0D3-499E-B309-A4205E01632F}"/>
    <dgm:cxn modelId="{888DD2F3-A138-4E96-B780-02F4D5F66B3C}" type="presOf" srcId="{57AC4E11-3199-486A-9DAB-4BD662FE0D90}" destId="{A65B6320-2ADC-4416-AD49-14C055025897}" srcOrd="0" destOrd="0" presId="urn:microsoft.com/office/officeart/2008/layout/VerticalCurvedList"/>
    <dgm:cxn modelId="{F93A19A6-5DB1-49F9-B1EB-ABFDA6AF536A}" srcId="{DC6F32D4-31B8-4C58-B8B4-8985DF4B13CF}" destId="{9A12F019-9B53-4234-A9A7-D49A24304021}" srcOrd="0" destOrd="0" parTransId="{D1CB93A9-24C4-463E-B23A-E75FB2689DAA}" sibTransId="{5341633A-588C-433D-A0DA-4E11303F38D0}"/>
    <dgm:cxn modelId="{C0D2BBCB-7084-4B2E-9C10-95352635EF7C}" type="presOf" srcId="{2B229ADE-27EE-4730-9039-C39EA57A650E}" destId="{9808900D-E76F-4B69-825B-21910F7DEE6F}" srcOrd="0" destOrd="0" presId="urn:microsoft.com/office/officeart/2008/layout/VerticalCurvedList"/>
    <dgm:cxn modelId="{2B37DA57-EE43-4F7D-AAE5-6BC55E72A954}" type="presParOf" srcId="{DD5AB020-6B1A-4665-A6CD-26978A8EBA50}" destId="{1C938029-2497-498F-9244-4CE663D79984}" srcOrd="0" destOrd="0" presId="urn:microsoft.com/office/officeart/2008/layout/VerticalCurvedList"/>
    <dgm:cxn modelId="{73A1D98D-600F-4644-BF2A-C35E8DA3FF46}" type="presParOf" srcId="{1C938029-2497-498F-9244-4CE663D79984}" destId="{781FE24F-3E30-43D5-B8FC-8E336218D080}" srcOrd="0" destOrd="0" presId="urn:microsoft.com/office/officeart/2008/layout/VerticalCurvedList"/>
    <dgm:cxn modelId="{1FAF57BA-5A6D-4858-A7D6-064330F8CA46}" type="presParOf" srcId="{781FE24F-3E30-43D5-B8FC-8E336218D080}" destId="{29E0116B-3987-4D81-AA00-CCE6F0DCFBA4}" srcOrd="0" destOrd="0" presId="urn:microsoft.com/office/officeart/2008/layout/VerticalCurvedList"/>
    <dgm:cxn modelId="{8906562C-CC07-408C-8A89-FE0EB974DD09}" type="presParOf" srcId="{781FE24F-3E30-43D5-B8FC-8E336218D080}" destId="{90288DBD-2481-4DF3-8366-E79496D613A4}" srcOrd="1" destOrd="0" presId="urn:microsoft.com/office/officeart/2008/layout/VerticalCurvedList"/>
    <dgm:cxn modelId="{A505599C-1AC1-41C6-A721-F1846AB5DB21}" type="presParOf" srcId="{781FE24F-3E30-43D5-B8FC-8E336218D080}" destId="{B1977831-83B7-4823-A4FA-FA7CBC69FD08}" srcOrd="2" destOrd="0" presId="urn:microsoft.com/office/officeart/2008/layout/VerticalCurvedList"/>
    <dgm:cxn modelId="{CC3A5FB8-6BAB-438C-A540-2073347F3D8D}" type="presParOf" srcId="{781FE24F-3E30-43D5-B8FC-8E336218D080}" destId="{6131F2E5-AB21-4D79-960B-E5643B298A30}" srcOrd="3" destOrd="0" presId="urn:microsoft.com/office/officeart/2008/layout/VerticalCurvedList"/>
    <dgm:cxn modelId="{6F2094F4-7A14-4103-A29D-95D0338F7E9B}" type="presParOf" srcId="{1C938029-2497-498F-9244-4CE663D79984}" destId="{3C366519-DE49-40AA-A7AB-FD1C83ED7699}" srcOrd="1" destOrd="0" presId="urn:microsoft.com/office/officeart/2008/layout/VerticalCurvedList"/>
    <dgm:cxn modelId="{A6162EDD-7C71-42A4-AD80-BBA478BA00E0}" type="presParOf" srcId="{1C938029-2497-498F-9244-4CE663D79984}" destId="{E226637D-A274-4DAE-BEBA-6AE98498BB5E}" srcOrd="2" destOrd="0" presId="urn:microsoft.com/office/officeart/2008/layout/VerticalCurvedList"/>
    <dgm:cxn modelId="{76E371CE-F991-4E43-AAEC-AAE7F9E77A1A}" type="presParOf" srcId="{E226637D-A274-4DAE-BEBA-6AE98498BB5E}" destId="{B4331DFC-E4D3-472F-B9D6-5320A6540C5C}" srcOrd="0" destOrd="0" presId="urn:microsoft.com/office/officeart/2008/layout/VerticalCurvedList"/>
    <dgm:cxn modelId="{CF13C30A-E8B1-4B18-8573-919865A2C11E}" type="presParOf" srcId="{1C938029-2497-498F-9244-4CE663D79984}" destId="{A65B6320-2ADC-4416-AD49-14C055025897}" srcOrd="3" destOrd="0" presId="urn:microsoft.com/office/officeart/2008/layout/VerticalCurvedList"/>
    <dgm:cxn modelId="{CCC8D52C-6584-45A2-8E9A-1D1EAB7BC35F}" type="presParOf" srcId="{1C938029-2497-498F-9244-4CE663D79984}" destId="{5629B30F-48AC-4B87-B7A2-1B4C3EE184C7}" srcOrd="4" destOrd="0" presId="urn:microsoft.com/office/officeart/2008/layout/VerticalCurvedList"/>
    <dgm:cxn modelId="{855734AB-2BAB-4282-A23C-3BD90FC915FD}" type="presParOf" srcId="{5629B30F-48AC-4B87-B7A2-1B4C3EE184C7}" destId="{55212F3C-5AE0-4C42-A26A-ECC207FD4EF3}" srcOrd="0" destOrd="0" presId="urn:microsoft.com/office/officeart/2008/layout/VerticalCurvedList"/>
    <dgm:cxn modelId="{3BA900FC-AA50-4DCA-963B-C981591BBAFF}" type="presParOf" srcId="{1C938029-2497-498F-9244-4CE663D79984}" destId="{9808900D-E76F-4B69-825B-21910F7DEE6F}" srcOrd="5" destOrd="0" presId="urn:microsoft.com/office/officeart/2008/layout/VerticalCurvedList"/>
    <dgm:cxn modelId="{56934E82-491D-476A-8D62-9F86927EF04C}" type="presParOf" srcId="{1C938029-2497-498F-9244-4CE663D79984}" destId="{0C398100-8CF0-4F89-9BE9-7DFB4862EC11}" srcOrd="6" destOrd="0" presId="urn:microsoft.com/office/officeart/2008/layout/VerticalCurvedList"/>
    <dgm:cxn modelId="{C07A5CAA-C5BE-4101-B04D-6877E6A37FB1}" type="presParOf" srcId="{0C398100-8CF0-4F89-9BE9-7DFB4862EC11}" destId="{28A59B4F-D38F-4FE8-A53C-9AB90B6F73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88DBD-2481-4DF3-8366-E79496D613A4}">
      <dsp:nvSpPr>
        <dsp:cNvPr id="0" name=""/>
        <dsp:cNvSpPr/>
      </dsp:nvSpPr>
      <dsp:spPr>
        <a:xfrm>
          <a:off x="-3746639" y="-575535"/>
          <a:ext cx="4465814" cy="4465814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66519-DE49-40AA-A7AB-FD1C83ED7699}">
      <dsp:nvSpPr>
        <dsp:cNvPr id="0" name=""/>
        <dsp:cNvSpPr/>
      </dsp:nvSpPr>
      <dsp:spPr>
        <a:xfrm>
          <a:off x="462476" y="331474"/>
          <a:ext cx="4092972" cy="6629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Английский язык</a:t>
          </a:r>
          <a:endParaRPr lang="ru-RU" sz="3200" kern="1200" dirty="0"/>
        </a:p>
      </dsp:txBody>
      <dsp:txXfrm>
        <a:off x="462476" y="331474"/>
        <a:ext cx="4092972" cy="662948"/>
      </dsp:txXfrm>
    </dsp:sp>
    <dsp:sp modelId="{B4331DFC-E4D3-472F-B9D6-5320A6540C5C}">
      <dsp:nvSpPr>
        <dsp:cNvPr id="0" name=""/>
        <dsp:cNvSpPr/>
      </dsp:nvSpPr>
      <dsp:spPr>
        <a:xfrm>
          <a:off x="48134" y="248605"/>
          <a:ext cx="828685" cy="828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B6320-2ADC-4416-AD49-14C055025897}">
      <dsp:nvSpPr>
        <dsp:cNvPr id="0" name=""/>
        <dsp:cNvSpPr/>
      </dsp:nvSpPr>
      <dsp:spPr>
        <a:xfrm>
          <a:off x="703458" y="1325897"/>
          <a:ext cx="3851990" cy="662948"/>
        </a:xfrm>
        <a:prstGeom prst="rect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Немецкий язык</a:t>
          </a:r>
          <a:endParaRPr lang="ru-RU" sz="3200" kern="1200" dirty="0"/>
        </a:p>
      </dsp:txBody>
      <dsp:txXfrm>
        <a:off x="703458" y="1325897"/>
        <a:ext cx="3851990" cy="662948"/>
      </dsp:txXfrm>
    </dsp:sp>
    <dsp:sp modelId="{55212F3C-5AE0-4C42-A26A-ECC207FD4EF3}">
      <dsp:nvSpPr>
        <dsp:cNvPr id="0" name=""/>
        <dsp:cNvSpPr/>
      </dsp:nvSpPr>
      <dsp:spPr>
        <a:xfrm>
          <a:off x="289115" y="1243028"/>
          <a:ext cx="828685" cy="828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4990872"/>
              <a:satOff val="-772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8900D-E76F-4B69-825B-21910F7DEE6F}">
      <dsp:nvSpPr>
        <dsp:cNvPr id="0" name=""/>
        <dsp:cNvSpPr/>
      </dsp:nvSpPr>
      <dsp:spPr>
        <a:xfrm>
          <a:off x="462476" y="2320320"/>
          <a:ext cx="4092972" cy="662948"/>
        </a:xfrm>
        <a:prstGeom prst="rect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62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Французский язык</a:t>
          </a:r>
          <a:endParaRPr lang="ru-RU" sz="3200" kern="1200" dirty="0"/>
        </a:p>
      </dsp:txBody>
      <dsp:txXfrm>
        <a:off x="462476" y="2320320"/>
        <a:ext cx="4092972" cy="662948"/>
      </dsp:txXfrm>
    </dsp:sp>
    <dsp:sp modelId="{28A59B4F-D38F-4FE8-A53C-9AB90B6F731E}">
      <dsp:nvSpPr>
        <dsp:cNvPr id="0" name=""/>
        <dsp:cNvSpPr/>
      </dsp:nvSpPr>
      <dsp:spPr>
        <a:xfrm>
          <a:off x="48134" y="2237451"/>
          <a:ext cx="828685" cy="8286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-9981745"/>
              <a:satOff val="-1545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5076" t="18750" r="51977" b="56923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/>
          <a:srcRect l="14606" t="9964" r="15051" b="66927"/>
          <a:stretch/>
        </p:blipFill>
        <p:spPr bwMode="auto">
          <a:xfrm>
            <a:off x="204952" y="2362200"/>
            <a:ext cx="8862848" cy="163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Образовательный контент</a:t>
            </a:r>
            <a:r>
              <a:rPr lang="ru-RU" sz="3600" dirty="0"/>
              <a:t> </a:t>
            </a:r>
            <a:r>
              <a:rPr lang="ru-RU" sz="3600" dirty="0" smtClean="0"/>
              <a:t>за</a:t>
            </a:r>
            <a:br>
              <a:rPr lang="ru-RU" sz="3600" dirty="0" smtClean="0"/>
            </a:br>
            <a:r>
              <a:rPr lang="ru-RU" sz="3600" dirty="0" smtClean="0"/>
              <a:t>прошедший 2014-2015 учебный год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967177"/>
              </p:ext>
            </p:extLst>
          </p:nvPr>
        </p:nvGraphicFramePr>
        <p:xfrm>
          <a:off x="-1" y="1796647"/>
          <a:ext cx="9144001" cy="371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179"/>
                <a:gridCol w="2172832"/>
                <a:gridCol w="1409222"/>
                <a:gridCol w="2483768"/>
              </a:tblGrid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Предмет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Видео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Уроков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Преподавателей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 час. 38 мин.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Химия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 час. 26. мин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 час. 45 мин.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smtClean="0"/>
                        <a:t>8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Русский язык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14 час. 5 мин.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Литература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 час. 39 мин.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Обществознание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 час. 16 мин.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История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 час. 36 мин.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4131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 час. 28 мин.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4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Аналитическая составляющая работы</a:t>
            </a:r>
            <a:endParaRPr lang="ru-RU" sz="3200" dirty="0"/>
          </a:p>
        </p:txBody>
      </p:sp>
      <p:pic>
        <p:nvPicPr>
          <p:cNvPr id="5" name="Picture 2" descr="G:\Картинки\foote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/>
          <a:stretch/>
        </p:blipFill>
        <p:spPr bwMode="auto">
          <a:xfrm>
            <a:off x="0" y="2802648"/>
            <a:ext cx="4456188" cy="405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234" y="1751905"/>
            <a:ext cx="888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процессе работы обрабатывается большое количество </a:t>
            </a:r>
            <a:r>
              <a:rPr lang="ru-RU" dirty="0" smtClean="0"/>
              <a:t>данных </a:t>
            </a:r>
            <a:r>
              <a:rPr lang="ru-RU" dirty="0" smtClean="0"/>
              <a:t>об участниках</a:t>
            </a:r>
          </a:p>
          <a:p>
            <a:r>
              <a:rPr lang="ru-RU" dirty="0" smtClean="0"/>
              <a:t>проекта и множество других </a:t>
            </a:r>
            <a:r>
              <a:rPr lang="ru-RU" dirty="0" smtClean="0"/>
              <a:t>показателей </a:t>
            </a:r>
            <a:r>
              <a:rPr lang="ru-RU" dirty="0" smtClean="0"/>
              <a:t>связанных с ними. Например: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2832025"/>
            <a:ext cx="40300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Количество участников в разрезе:</a:t>
            </a:r>
          </a:p>
          <a:p>
            <a:r>
              <a:rPr lang="ru-RU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территориям;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предметам;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классам;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участию в ВСОШ;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другим показателям;</a:t>
            </a:r>
          </a:p>
          <a:p>
            <a:endParaRPr lang="ru-RU" dirty="0" smtClean="0"/>
          </a:p>
          <a:p>
            <a:r>
              <a:rPr lang="ru-RU" dirty="0" smtClean="0"/>
              <a:t>Посещаемость сайта в разрезе:</a:t>
            </a:r>
          </a:p>
          <a:p>
            <a:endParaRPr lang="ru-RU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полу и возрасту;</a:t>
            </a:r>
            <a:endParaRPr lang="ru-RU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времени на сайте;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 smtClean="0"/>
              <a:t>по вовлеченности территории;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2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Посещаемость сайта по времени суток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36219" r="3494" b="27695"/>
          <a:stretch/>
        </p:blipFill>
        <p:spPr bwMode="auto">
          <a:xfrm>
            <a:off x="0" y="2204864"/>
            <a:ext cx="9144000" cy="339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Возрастная группа участников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4" t="37251" r="35658" b="24854"/>
          <a:stretch/>
        </p:blipFill>
        <p:spPr bwMode="auto">
          <a:xfrm>
            <a:off x="2840748" y="1628801"/>
            <a:ext cx="6294409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0" t="28872" r="1717" b="56136"/>
          <a:stretch/>
        </p:blipFill>
        <p:spPr bwMode="auto">
          <a:xfrm>
            <a:off x="683568" y="2868092"/>
            <a:ext cx="2232248" cy="25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4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Кто активнее?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3" t="31310" r="36343" b="36053"/>
          <a:stretch/>
        </p:blipFill>
        <p:spPr bwMode="auto">
          <a:xfrm>
            <a:off x="1043608" y="1988840"/>
            <a:ext cx="5400600" cy="46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8" t="44660" r="2164" b="49237"/>
          <a:stretch/>
        </p:blipFill>
        <p:spPr bwMode="auto">
          <a:xfrm>
            <a:off x="6444208" y="3429000"/>
            <a:ext cx="1419724" cy="108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Распределение активности по устройствам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5" t="27198" r="37537" b="39900"/>
          <a:stretch/>
        </p:blipFill>
        <p:spPr bwMode="auto">
          <a:xfrm>
            <a:off x="3433301" y="1622851"/>
            <a:ext cx="571069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9" t="40016" r="1940" b="51758"/>
          <a:stretch/>
        </p:blipFill>
        <p:spPr bwMode="auto">
          <a:xfrm>
            <a:off x="971600" y="3151299"/>
            <a:ext cx="2133216" cy="169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3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Школа </a:t>
            </a:r>
            <a:r>
              <a:rPr lang="ru-RU" sz="3200" dirty="0" err="1" smtClean="0"/>
              <a:t>тьюторов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1929606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Учителя-</a:t>
            </a:r>
            <a:r>
              <a:rPr lang="ru-RU" dirty="0" err="1" smtClean="0"/>
              <a:t>тьюторы</a:t>
            </a:r>
            <a:r>
              <a:rPr lang="ru-RU" dirty="0" smtClean="0"/>
              <a:t> системы очно-заочных</a:t>
            </a:r>
          </a:p>
          <a:p>
            <a:r>
              <a:rPr lang="ru-RU" dirty="0" smtClean="0"/>
              <a:t>профильных лицеев проходят обучение в </a:t>
            </a:r>
          </a:p>
          <a:p>
            <a:r>
              <a:rPr lang="ru-RU" dirty="0" smtClean="0"/>
              <a:t>«Школе </a:t>
            </a:r>
            <a:r>
              <a:rPr lang="ru-RU" dirty="0" err="1" smtClean="0"/>
              <a:t>тьюторов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" name="Picture 2" descr="G:\Картинки\7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955100" cy="373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5976" y="3140968"/>
            <a:ext cx="4025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Обучение проводится по 11 школьным</a:t>
            </a:r>
          </a:p>
          <a:p>
            <a:r>
              <a:rPr lang="ru-RU" dirty="0" smtClean="0"/>
              <a:t>общеобразовательным</a:t>
            </a:r>
            <a:r>
              <a:rPr lang="ru-RU" dirty="0"/>
              <a:t> </a:t>
            </a:r>
            <a:r>
              <a:rPr lang="ru-RU" dirty="0" smtClean="0"/>
              <a:t>предметам: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3931315"/>
            <a:ext cx="2151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Биология;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Химия;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География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История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Обществознание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68884" y="3931315"/>
            <a:ext cx="23532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Русский язык;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Математика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Английский язык;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Немецкий язык;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Французский язык;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7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Семинары по информационным технологиям</a:t>
            </a:r>
            <a:endParaRPr lang="ru-RU" sz="3200" dirty="0"/>
          </a:p>
        </p:txBody>
      </p:sp>
      <p:pic>
        <p:nvPicPr>
          <p:cNvPr id="10" name="Picture 2" descr="G:\Картинки\spea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71765"/>
            <a:ext cx="3395184" cy="31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2171765"/>
            <a:ext cx="483228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Семинары и мастер-классы по использованию</a:t>
            </a:r>
          </a:p>
          <a:p>
            <a:r>
              <a:rPr lang="ru-RU" dirty="0" smtClean="0"/>
              <a:t>информационных технологий в работе, для: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Учителей-</a:t>
            </a:r>
            <a:r>
              <a:rPr lang="ru-RU" dirty="0" err="1" smtClean="0"/>
              <a:t>тьюторов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Муниципальных координаторов;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Преподавателей не входящих в лицеи;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Работников образовательных организаций;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457183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Подробности по ссылке – </a:t>
            </a:r>
            <a:r>
              <a:rPr lang="en-US" b="1" dirty="0" smtClean="0"/>
              <a:t>OZL.MGOU.RU/SEMINAR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75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 l="13119" r="11918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630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5971" r="16809" b="4610"/>
          <a:stretch/>
        </p:blipFill>
        <p:spPr bwMode="auto">
          <a:xfrm>
            <a:off x="-1" y="12897"/>
            <a:ext cx="9144001" cy="684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5076" t="18750" r="51977" b="56923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Мобильность обучения</a:t>
            </a:r>
            <a:endParaRPr lang="ru-RU" dirty="0"/>
          </a:p>
        </p:txBody>
      </p:sp>
      <p:pic>
        <p:nvPicPr>
          <p:cNvPr id="2050" name="Picture 2" descr="Стандарт. Адаптивный дизайн (прозрачный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3568" y="1828800"/>
            <a:ext cx="926756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Расписание занятий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5857" t="21875" r="6881" b="14564"/>
          <a:stretch>
            <a:fillRect/>
          </a:stretch>
        </p:blipFill>
        <p:spPr bwMode="auto">
          <a:xfrm>
            <a:off x="0" y="1600200"/>
            <a:ext cx="911744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 descr="http://newenginemedia.com/wp-content/uploads/2012/01/PLATFORMS-940x360.jpg"/>
          <p:cNvPicPr>
            <a:picLocks noChangeAspect="1" noChangeArrowheads="1"/>
          </p:cNvPicPr>
          <p:nvPr/>
        </p:nvPicPr>
        <p:blipFill>
          <a:blip r:embed="rId3"/>
          <a:srcRect l="3404" t="15556" r="27660" b="17778"/>
          <a:stretch>
            <a:fillRect/>
          </a:stretch>
        </p:blipFill>
        <p:spPr bwMode="auto">
          <a:xfrm>
            <a:off x="4495800" y="5410200"/>
            <a:ext cx="3497579" cy="12954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l="73792" t="66667" r="7467" b="29166"/>
          <a:stretch>
            <a:fillRect/>
          </a:stretch>
        </p:blipFill>
        <p:spPr bwMode="auto">
          <a:xfrm>
            <a:off x="990600" y="5953125"/>
            <a:ext cx="2971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076" t="18750" r="51977" b="56923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Предметы очно-заочных лицеев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/>
          <a:srcRect l="6256" t="38985" r="51365" b="21652"/>
          <a:stretch/>
        </p:blipFill>
        <p:spPr bwMode="auto">
          <a:xfrm>
            <a:off x="2049769" y="1514872"/>
            <a:ext cx="5044462" cy="263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/>
          <a:srcRect l="50212" t="39019" r="7798" b="21728"/>
          <a:stretch/>
        </p:blipFill>
        <p:spPr bwMode="auto">
          <a:xfrm>
            <a:off x="2111521" y="4195525"/>
            <a:ext cx="4980759" cy="26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Клуб иностранных языков «Открытый мир»</a:t>
            </a:r>
            <a:endParaRPr lang="ru-RU" dirty="0"/>
          </a:p>
        </p:txBody>
      </p:sp>
      <p:pic>
        <p:nvPicPr>
          <p:cNvPr id="5" name="Picture 2" descr="G:\Картинки\kids-around-world-graphic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437694" cy="443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57468764"/>
              </p:ext>
            </p:extLst>
          </p:nvPr>
        </p:nvGraphicFramePr>
        <p:xfrm>
          <a:off x="4355976" y="2550315"/>
          <a:ext cx="4598802" cy="331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56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076" t="18750" r="51977" b="56923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Статистика на начало учебного года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214282" y="1928802"/>
            <a:ext cx="8643998" cy="1572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В 2015/2016 учебном году </a:t>
            </a:r>
            <a:r>
              <a:rPr lang="ru-RU" sz="2400" dirty="0" smtClean="0"/>
              <a:t>в системе очно-заочных профильных лицеев </a:t>
            </a:r>
            <a:r>
              <a:rPr lang="ru-RU" sz="2400" dirty="0" smtClean="0"/>
              <a:t>пройдет обучение около </a:t>
            </a:r>
            <a:r>
              <a:rPr lang="en-US" sz="2400" b="1" dirty="0" smtClean="0"/>
              <a:t>620</a:t>
            </a:r>
            <a:r>
              <a:rPr lang="en-US" sz="2400" dirty="0" smtClean="0"/>
              <a:t> </a:t>
            </a:r>
            <a:r>
              <a:rPr lang="ru-RU" sz="2400" dirty="0" smtClean="0"/>
              <a:t>школьников с 9 по 11 класс из </a:t>
            </a:r>
            <a:r>
              <a:rPr lang="ru-RU" sz="2400" b="1" dirty="0" smtClean="0"/>
              <a:t>62 </a:t>
            </a:r>
            <a:r>
              <a:rPr lang="ru-RU" sz="2400" dirty="0" smtClean="0"/>
              <a:t>муниципальных образований Московской области.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Из них:</a:t>
            </a:r>
          </a:p>
          <a:p>
            <a:r>
              <a:rPr lang="ru-RU" sz="2400" b="1" dirty="0" smtClean="0"/>
              <a:t>510</a:t>
            </a:r>
            <a:r>
              <a:rPr lang="ru-RU" sz="2400" dirty="0" smtClean="0"/>
              <a:t> человек поступили по результатам входного тестирования</a:t>
            </a:r>
            <a:r>
              <a:rPr lang="en-US" sz="2400" dirty="0" smtClean="0"/>
              <a:t> (</a:t>
            </a:r>
            <a:r>
              <a:rPr lang="ru-RU" sz="2400" dirty="0" smtClean="0"/>
              <a:t>в первую волну </a:t>
            </a:r>
            <a:r>
              <a:rPr lang="ru-RU" sz="2400" b="1" dirty="0" smtClean="0"/>
              <a:t>440</a:t>
            </a:r>
            <a:r>
              <a:rPr lang="ru-RU" sz="2400" dirty="0" smtClean="0"/>
              <a:t>, во вторую </a:t>
            </a:r>
            <a:r>
              <a:rPr lang="ru-RU" sz="2400" b="1" dirty="0" smtClean="0"/>
              <a:t>70</a:t>
            </a:r>
            <a:r>
              <a:rPr lang="ru-RU" sz="2400" dirty="0" smtClean="0"/>
              <a:t> человек);</a:t>
            </a:r>
          </a:p>
          <a:p>
            <a:r>
              <a:rPr lang="ru-RU" sz="2400" b="1" dirty="0" smtClean="0"/>
              <a:t>110</a:t>
            </a:r>
            <a:r>
              <a:rPr lang="ru-RU" sz="2400" dirty="0" smtClean="0"/>
              <a:t> человек - призеры и победители регионального этапа Всероссийской олимпиады школьников, поступивших на льготных условиях;</a:t>
            </a:r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35076" t="18750" r="51977" b="56923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Статистика распределения</a:t>
            </a:r>
            <a:br>
              <a:rPr lang="ru-RU" sz="3600" dirty="0" smtClean="0"/>
            </a:br>
            <a:r>
              <a:rPr lang="ru-RU" sz="3600" dirty="0" smtClean="0"/>
              <a:t>учащихся по предметам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6871232"/>
              </p:ext>
            </p:extLst>
          </p:nvPr>
        </p:nvGraphicFramePr>
        <p:xfrm>
          <a:off x="0" y="1700808"/>
          <a:ext cx="91440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26"/>
                <a:gridCol w="1000132"/>
                <a:gridCol w="1557342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 класс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 класс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 класс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Русский язык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Литература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Биология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Химия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География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История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Обществознание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Немецкий язык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Английский язык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Французский язык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5076" t="18750" r="51977" b="56923"/>
          <a:stretch>
            <a:fillRect/>
          </a:stretch>
        </p:blipFill>
        <p:spPr bwMode="auto">
          <a:xfrm>
            <a:off x="0" y="1524001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Интерактивная карта участников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1952685"/>
            <a:ext cx="3490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12 муниципальных образований Московской области участвуют уже второй учебный год;</a:t>
            </a:r>
          </a:p>
          <a:p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50 муниципальных образований Московской области участвуют первый год;</a:t>
            </a: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6354" t="11719" r="25878" b="6250"/>
          <a:stretch>
            <a:fillRect/>
          </a:stretch>
        </p:blipFill>
        <p:spPr bwMode="auto">
          <a:xfrm>
            <a:off x="214281" y="1785926"/>
            <a:ext cx="5253241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418</TotalTime>
  <Words>425</Words>
  <Application>Microsoft Office PowerPoint</Application>
  <PresentationFormat>Экран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Презентация PowerPoint</vt:lpstr>
      <vt:lpstr>Презентация PowerPoint</vt:lpstr>
      <vt:lpstr>Мобильность обучения</vt:lpstr>
      <vt:lpstr>Расписание занятий</vt:lpstr>
      <vt:lpstr>Предметы очно-заочных лицеев</vt:lpstr>
      <vt:lpstr>Клуб иностранных языков «Открытый мир»</vt:lpstr>
      <vt:lpstr>Статистика на начало учебного года</vt:lpstr>
      <vt:lpstr>Статистика распределения учащихся по предметам</vt:lpstr>
      <vt:lpstr>Интерактивная карта участников</vt:lpstr>
      <vt:lpstr>Образовательный контент за прошедший 2014-2015 учебный год</vt:lpstr>
      <vt:lpstr>Аналитическая составляющая работы</vt:lpstr>
      <vt:lpstr>Посещаемость сайта по времени суток</vt:lpstr>
      <vt:lpstr>Возрастная группа участников</vt:lpstr>
      <vt:lpstr>Кто активнее?</vt:lpstr>
      <vt:lpstr>Распределение активности по устройствам</vt:lpstr>
      <vt:lpstr>Школа тьюторов</vt:lpstr>
      <vt:lpstr>Семинары по информационным технологиям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очно-заочных профильных лицеев Московского государственного областного университета</dc:title>
  <dc:creator>Василий</dc:creator>
  <cp:lastModifiedBy>Василий Игоревич Пучков</cp:lastModifiedBy>
  <cp:revision>76</cp:revision>
  <dcterms:created xsi:type="dcterms:W3CDTF">2015-06-08T16:51:34Z</dcterms:created>
  <dcterms:modified xsi:type="dcterms:W3CDTF">2015-09-18T13:04:44Z</dcterms:modified>
</cp:coreProperties>
</file>