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6" r:id="rId4"/>
    <p:sldId id="258" r:id="rId5"/>
    <p:sldId id="261" r:id="rId6"/>
    <p:sldId id="273" r:id="rId7"/>
    <p:sldId id="275" r:id="rId8"/>
    <p:sldId id="276" r:id="rId9"/>
    <p:sldId id="274" r:id="rId10"/>
    <p:sldId id="270" r:id="rId11"/>
    <p:sldId id="262" r:id="rId12"/>
    <p:sldId id="264" r:id="rId13"/>
    <p:sldId id="267" r:id="rId14"/>
    <p:sldId id="257" r:id="rId15"/>
    <p:sldId id="259" r:id="rId16"/>
    <p:sldId id="260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697" y="1859632"/>
            <a:ext cx="84182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Центра поддержки олимпиадного движения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2014-2015 учебном году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89888" y="5445224"/>
            <a:ext cx="2297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Пучкова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О.С.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Центра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107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332656"/>
            <a:ext cx="3400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Летние школы русского языка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0606_user01.MGOUNET\Desktop\2014-2015 у.г\летняя школа русского языка\фото-смены-школы\DSC0428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" t="22933" r="12834" b="10256"/>
          <a:stretch/>
        </p:blipFill>
        <p:spPr bwMode="auto">
          <a:xfrm>
            <a:off x="383454" y="999216"/>
            <a:ext cx="8033414" cy="444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999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0606_user01.MGOUNET\Desktop\2014-2015 у.г\летняя школа русского языка\Фотографии\IMG_25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42493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85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928992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064896" cy="4248472"/>
          </a:xfrm>
        </p:spPr>
        <p:txBody>
          <a:bodyPr>
            <a:normAutofit fontScale="90000"/>
          </a:bodyPr>
          <a:lstStyle/>
          <a:p>
            <a:pPr indent="449580"/>
            <a:r>
              <a:rPr lang="ru-RU" b="1" dirty="0" smtClean="0">
                <a:latin typeface="Times New Roman"/>
              </a:rPr>
              <a:t>Междисциплинарная олимпиада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latin typeface="Times New Roman"/>
              </a:rPr>
              <a:t> по математике, физике и информатике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latin typeface="Times New Roman"/>
              </a:rPr>
              <a:t> « </a:t>
            </a:r>
            <a:r>
              <a:rPr lang="ru-RU" b="1" dirty="0" smtClean="0">
                <a:latin typeface="Times New Roman"/>
              </a:rPr>
              <a:t>МО²</a:t>
            </a:r>
            <a:r>
              <a:rPr lang="ru-RU" b="1" spc="5" dirty="0" smtClean="0">
                <a:latin typeface="Times New Roman"/>
              </a:rPr>
              <a:t>» </a:t>
            </a:r>
            <a:br>
              <a:rPr lang="ru-RU" b="1" spc="5" dirty="0" smtClean="0">
                <a:latin typeface="Times New Roman"/>
              </a:rPr>
            </a:br>
            <a:r>
              <a:rPr lang="ru-RU" b="1" spc="5" dirty="0" smtClean="0">
                <a:latin typeface="Times New Roman"/>
              </a:rPr>
              <a:t/>
            </a:r>
            <a:br>
              <a:rPr lang="ru-RU" b="1" spc="5" dirty="0" smtClean="0">
                <a:latin typeface="Times New Roman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1045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8"/>
            <a:ext cx="87849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Задача 1</a:t>
            </a:r>
            <a:r>
              <a:rPr lang="ru-RU" dirty="0">
                <a:latin typeface="Times New Roman"/>
                <a:ea typeface="Times New Roman"/>
              </a:rPr>
              <a:t>- </a:t>
            </a:r>
            <a:r>
              <a:rPr lang="ru-RU" b="1" dirty="0">
                <a:latin typeface="Times New Roman"/>
                <a:ea typeface="Times New Roman"/>
              </a:rPr>
              <a:t>предметная область «Физика», </a:t>
            </a:r>
            <a:r>
              <a:rPr lang="ru-RU" dirty="0">
                <a:latin typeface="Times New Roman"/>
                <a:ea typeface="Times New Roman"/>
              </a:rPr>
              <a:t>экспериментальная задача на изучение поверхностного натяжения жидкости.</a:t>
            </a:r>
            <a:endParaRPr lang="ru-RU" sz="1600" dirty="0">
              <a:latin typeface="Times New Roman"/>
              <a:ea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Задача 2 - предметная область «Физика», </a:t>
            </a:r>
            <a:r>
              <a:rPr lang="ru-RU" dirty="0">
                <a:latin typeface="Times New Roman"/>
                <a:ea typeface="Times New Roman"/>
              </a:rPr>
              <a:t>экспериментальная задача из раздела «Гидродинамика».</a:t>
            </a:r>
            <a:endParaRPr lang="ru-RU" sz="1600" dirty="0">
              <a:latin typeface="Times New Roman"/>
              <a:ea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Задача 3 - предметная область «Математика», </a:t>
            </a:r>
            <a:r>
              <a:rPr lang="ru-RU" dirty="0">
                <a:latin typeface="Times New Roman"/>
                <a:ea typeface="Times New Roman"/>
              </a:rPr>
              <a:t>задача направлена на умение решать текстовые задачи, понятие среднего арифметического.</a:t>
            </a:r>
            <a:endParaRPr lang="ru-RU" sz="1600" dirty="0">
              <a:latin typeface="Times New Roman"/>
              <a:ea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Задача 4 - предметные области «Математика» и «Информатика», </a:t>
            </a:r>
            <a:r>
              <a:rPr lang="ru-RU" dirty="0">
                <a:latin typeface="Times New Roman"/>
                <a:ea typeface="Times New Roman"/>
              </a:rPr>
              <a:t>решение задач на «команду ветвления».</a:t>
            </a:r>
            <a:endParaRPr lang="ru-RU" sz="1600" dirty="0">
              <a:latin typeface="Times New Roman"/>
              <a:ea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Задача 5 - предметная область «Информатика», </a:t>
            </a:r>
            <a:r>
              <a:rPr lang="ru-RU" dirty="0">
                <a:latin typeface="Times New Roman"/>
                <a:ea typeface="Times New Roman"/>
              </a:rPr>
              <a:t>задача на развитие логического мышления.</a:t>
            </a:r>
            <a:endParaRPr lang="ru-RU" sz="1600" dirty="0">
              <a:latin typeface="Times New Roman"/>
              <a:ea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Задача 6 - предметная область « Информатика», </a:t>
            </a:r>
            <a:r>
              <a:rPr lang="ru-RU" dirty="0">
                <a:latin typeface="Times New Roman"/>
                <a:ea typeface="Times New Roman"/>
              </a:rPr>
              <a:t>задача на разработку и применение алгоритмов.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1003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" r="23459"/>
          <a:stretch>
            <a:fillRect/>
          </a:stretch>
        </p:blipFill>
        <p:spPr bwMode="auto">
          <a:xfrm>
            <a:off x="250884" y="548680"/>
            <a:ext cx="399326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23928" y="548680"/>
            <a:ext cx="48677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для школьников в рамках онлайн каникул «Техника рисования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пуантель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2348880"/>
            <a:ext cx="525333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023" y="5445224"/>
            <a:ext cx="83496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семинара по итогам регионального конкурса «Разработка информационно-образовательного контента с применением технологии реалистичного отображения трехмерного многоэлементного пространства» секция «Интерактивный плакат» и «Виртуальная экскурсия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834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Users\0606_U~1.MGO\AppData\Local\Temp\MGOU56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67884"/>
            <a:ext cx="5545313" cy="441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DF274-994E-4BD7-8F45-1BB2EA333B02}" type="slidenum">
              <a:rPr lang="ru-RU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12291" name="Picture 2" descr="C:\Users\0606_user01.MGOUNET\Desktop\первые шаги в науку гео 2015\фото\IMG_014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1" r="8995" b="15359"/>
          <a:stretch/>
        </p:blipFill>
        <p:spPr bwMode="auto">
          <a:xfrm>
            <a:off x="179512" y="188640"/>
            <a:ext cx="4911434" cy="378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1003" y="5733256"/>
            <a:ext cx="8497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Научно-практические конференции 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проектно-исследовательских работ школьников </a:t>
            </a:r>
          </a:p>
          <a:p>
            <a:pPr lvl="0" algn="ct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«Первые шаги в науку» по географии, по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астрономии, математике, физике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97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7E089-0920-4943-AD5F-29B6A332B646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60648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 ассоциации учителей и преподавателей Московской области на базе Московского государственного областного университета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7454" y="931453"/>
            <a:ext cx="8712200" cy="586635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17375E"/>
                </a:solidFill>
                <a:cs typeface="Times New Roman" pitchFamily="18" charset="0"/>
              </a:rPr>
              <a:t> </a:t>
            </a:r>
            <a:r>
              <a:rPr lang="ru-RU" altLang="ru-RU" dirty="0">
                <a:solidFill>
                  <a:srgbClr val="17375E"/>
                </a:solidFill>
                <a:cs typeface="Times New Roman" pitchFamily="18" charset="0"/>
              </a:rPr>
              <a:t>Ассоциация преподавателей математики и физики Московской </a:t>
            </a:r>
            <a:r>
              <a:rPr lang="ru-RU" altLang="ru-RU" dirty="0" smtClean="0">
                <a:solidFill>
                  <a:srgbClr val="17375E"/>
                </a:solidFill>
                <a:cs typeface="Times New Roman" pitchFamily="18" charset="0"/>
              </a:rPr>
              <a:t>области;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dirty="0" smtClean="0">
                <a:solidFill>
                  <a:srgbClr val="17375E"/>
                </a:solidFill>
                <a:cs typeface="Times New Roman" pitchFamily="18" charset="0"/>
              </a:rPr>
              <a:t>Ассоциация </a:t>
            </a:r>
            <a:r>
              <a:rPr lang="ru-RU" altLang="ru-RU" dirty="0">
                <a:solidFill>
                  <a:srgbClr val="17375E"/>
                </a:solidFill>
                <a:cs typeface="Times New Roman" pitchFamily="18" charset="0"/>
              </a:rPr>
              <a:t>преподавателей русского языка и литературы Московской </a:t>
            </a:r>
            <a:r>
              <a:rPr lang="ru-RU" altLang="ru-RU" dirty="0" smtClean="0">
                <a:solidFill>
                  <a:srgbClr val="17375E"/>
                </a:solidFill>
                <a:cs typeface="Times New Roman" pitchFamily="18" charset="0"/>
              </a:rPr>
              <a:t>области;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dirty="0" smtClean="0">
                <a:solidFill>
                  <a:srgbClr val="17375E"/>
                </a:solidFill>
                <a:ea typeface="Calibri" pitchFamily="34" charset="0"/>
                <a:cs typeface="Calibri" pitchFamily="34" charset="0"/>
              </a:rPr>
              <a:t>Ассоциация </a:t>
            </a:r>
            <a:r>
              <a:rPr lang="ru-RU" altLang="ru-RU" dirty="0">
                <a:solidFill>
                  <a:srgbClr val="17375E"/>
                </a:solidFill>
                <a:ea typeface="Calibri" pitchFamily="34" charset="0"/>
                <a:cs typeface="Calibri" pitchFamily="34" charset="0"/>
              </a:rPr>
              <a:t>учителей изобразительного искусства Московской </a:t>
            </a:r>
            <a:r>
              <a:rPr lang="ru-RU" altLang="ru-RU" dirty="0" smtClean="0">
                <a:solidFill>
                  <a:srgbClr val="17375E"/>
                </a:solidFill>
                <a:ea typeface="Calibri" pitchFamily="34" charset="0"/>
                <a:cs typeface="Calibri" pitchFamily="34" charset="0"/>
              </a:rPr>
              <a:t>области;</a:t>
            </a:r>
            <a:endParaRPr lang="ru-RU" altLang="ru-RU" dirty="0" smtClean="0">
              <a:solidFill>
                <a:srgbClr val="17375E"/>
              </a:solidFill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dirty="0" smtClean="0">
                <a:solidFill>
                  <a:srgbClr val="17375E"/>
                </a:solidFill>
                <a:cs typeface="Times New Roman" pitchFamily="18" charset="0"/>
              </a:rPr>
              <a:t>Ассоциация </a:t>
            </a:r>
            <a:r>
              <a:rPr lang="ru-RU" altLang="ru-RU" dirty="0">
                <a:solidFill>
                  <a:srgbClr val="17375E"/>
                </a:solidFill>
                <a:cs typeface="Times New Roman" pitchFamily="18" charset="0"/>
              </a:rPr>
              <a:t>преподавателей  технологического образования Московской </a:t>
            </a:r>
            <a:r>
              <a:rPr lang="ru-RU" altLang="ru-RU" dirty="0" smtClean="0">
                <a:solidFill>
                  <a:srgbClr val="17375E"/>
                </a:solidFill>
                <a:cs typeface="Times New Roman" pitchFamily="18" charset="0"/>
              </a:rPr>
              <a:t>области;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dirty="0" smtClean="0">
                <a:solidFill>
                  <a:srgbClr val="17375E"/>
                </a:solidFill>
              </a:rPr>
              <a:t>Ассоциация </a:t>
            </a:r>
            <a:r>
              <a:rPr lang="ru-RU" altLang="ru-RU" dirty="0">
                <a:solidFill>
                  <a:srgbClr val="17375E"/>
                </a:solidFill>
              </a:rPr>
              <a:t>преподавателей географии Московской </a:t>
            </a:r>
            <a:r>
              <a:rPr lang="ru-RU" altLang="ru-RU" dirty="0" smtClean="0">
                <a:solidFill>
                  <a:srgbClr val="17375E"/>
                </a:solidFill>
              </a:rPr>
              <a:t>области;</a:t>
            </a:r>
            <a:endParaRPr lang="ru-RU" altLang="ru-RU" dirty="0" smtClean="0">
              <a:solidFill>
                <a:srgbClr val="17375E"/>
              </a:solidFill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dirty="0" smtClean="0">
                <a:solidFill>
                  <a:srgbClr val="17375E"/>
                </a:solidFill>
                <a:cs typeface="Times New Roman" pitchFamily="18" charset="0"/>
              </a:rPr>
              <a:t>Ассоциация </a:t>
            </a:r>
            <a:r>
              <a:rPr lang="ru-RU" altLang="ru-RU" dirty="0">
                <a:solidFill>
                  <a:srgbClr val="17375E"/>
                </a:solidFill>
                <a:cs typeface="Times New Roman" pitchFamily="18" charset="0"/>
              </a:rPr>
              <a:t>преподавателей немецкого языка Московской </a:t>
            </a:r>
            <a:r>
              <a:rPr lang="ru-RU" altLang="ru-RU" dirty="0" smtClean="0">
                <a:solidFill>
                  <a:srgbClr val="17375E"/>
                </a:solidFill>
                <a:cs typeface="Times New Roman" pitchFamily="18" charset="0"/>
              </a:rPr>
              <a:t>области;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dirty="0" smtClean="0">
                <a:solidFill>
                  <a:srgbClr val="17375E"/>
                </a:solidFill>
                <a:cs typeface="Times New Roman" pitchFamily="18" charset="0"/>
              </a:rPr>
              <a:t>Ассоциация </a:t>
            </a:r>
            <a:r>
              <a:rPr lang="ru-RU" altLang="ru-RU" dirty="0">
                <a:solidFill>
                  <a:srgbClr val="17375E"/>
                </a:solidFill>
                <a:cs typeface="Times New Roman" pitchFamily="18" charset="0"/>
              </a:rPr>
              <a:t>преподавателей истории и обществознания Московской </a:t>
            </a:r>
            <a:r>
              <a:rPr lang="ru-RU" altLang="ru-RU" dirty="0" smtClean="0">
                <a:solidFill>
                  <a:srgbClr val="17375E"/>
                </a:solidFill>
                <a:cs typeface="Times New Roman" pitchFamily="18" charset="0"/>
              </a:rPr>
              <a:t>области;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dirty="0" smtClean="0">
                <a:solidFill>
                  <a:srgbClr val="17375E"/>
                </a:solidFill>
                <a:cs typeface="Times New Roman" pitchFamily="18" charset="0"/>
              </a:rPr>
              <a:t>Ассоциация </a:t>
            </a:r>
            <a:r>
              <a:rPr lang="ru-RU" altLang="ru-RU" dirty="0">
                <a:solidFill>
                  <a:srgbClr val="17375E"/>
                </a:solidFill>
                <a:cs typeface="Times New Roman" pitchFamily="18" charset="0"/>
              </a:rPr>
              <a:t>преподавателей романских языков Московской </a:t>
            </a:r>
            <a:r>
              <a:rPr lang="ru-RU" altLang="ru-RU" dirty="0" smtClean="0">
                <a:solidFill>
                  <a:srgbClr val="17375E"/>
                </a:solidFill>
                <a:cs typeface="Times New Roman" pitchFamily="18" charset="0"/>
              </a:rPr>
              <a:t>области;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dirty="0" smtClean="0">
                <a:solidFill>
                  <a:srgbClr val="17375E"/>
                </a:solidFill>
                <a:ea typeface="Calibri" pitchFamily="34" charset="0"/>
                <a:cs typeface="Calibri" pitchFamily="34" charset="0"/>
              </a:rPr>
              <a:t>Ассоциация </a:t>
            </a:r>
            <a:r>
              <a:rPr lang="ru-RU" altLang="ru-RU" dirty="0">
                <a:solidFill>
                  <a:srgbClr val="17375E"/>
                </a:solidFill>
                <a:ea typeface="Calibri" pitchFamily="34" charset="0"/>
                <a:cs typeface="Calibri" pitchFamily="34" charset="0"/>
              </a:rPr>
              <a:t>учителей биологии, химии и экологии Московской </a:t>
            </a:r>
            <a:r>
              <a:rPr lang="ru-RU" altLang="ru-RU" dirty="0" smtClean="0">
                <a:solidFill>
                  <a:srgbClr val="17375E"/>
                </a:solidFill>
                <a:ea typeface="Calibri" pitchFamily="34" charset="0"/>
                <a:cs typeface="Calibri" pitchFamily="34" charset="0"/>
              </a:rPr>
              <a:t>области;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dirty="0" smtClean="0">
                <a:solidFill>
                  <a:srgbClr val="17375E"/>
                </a:solidFill>
              </a:rPr>
              <a:t>Ассоциация </a:t>
            </a:r>
            <a:r>
              <a:rPr lang="ru-RU" altLang="ru-RU" dirty="0">
                <a:solidFill>
                  <a:srgbClr val="17375E"/>
                </a:solidFill>
              </a:rPr>
              <a:t>педагогов православной культуры Московской </a:t>
            </a:r>
            <a:r>
              <a:rPr lang="ru-RU" altLang="ru-RU" dirty="0" smtClean="0">
                <a:solidFill>
                  <a:srgbClr val="17375E"/>
                </a:solidFill>
              </a:rPr>
              <a:t>области;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dirty="0" smtClean="0">
                <a:solidFill>
                  <a:srgbClr val="17375E"/>
                </a:solidFill>
              </a:rPr>
              <a:t>Ассоциация </a:t>
            </a:r>
            <a:r>
              <a:rPr lang="ru-RU" altLang="ru-RU" dirty="0">
                <a:solidFill>
                  <a:srgbClr val="17375E"/>
                </a:solidFill>
              </a:rPr>
              <a:t>специалистов по работе с детьми с ограниченными возможностями здоровья Московской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42470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005389"/>
            <a:ext cx="5716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Спасибо  за  внимание ! </a:t>
            </a:r>
            <a:endParaRPr lang="ru-RU" sz="48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85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88640"/>
            <a:ext cx="892899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олимпиада школьников по 27 общеобразовательным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предметам: </a:t>
            </a:r>
          </a:p>
          <a:p>
            <a:pPr>
              <a:lnSpc>
                <a:spcPct val="150000"/>
              </a:lnSpc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регионального уровня (ДКП, ОПК,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ОПДиПЗ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-14 Открытых интернет олимпиад;</a:t>
            </a:r>
          </a:p>
          <a:p>
            <a:pPr>
              <a:lnSpc>
                <a:spcPct val="150000"/>
              </a:lnSpc>
            </a:pPr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очно-заочных профильных лицеев по 11 предметам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 2014-2015 году -8 предметов)</a:t>
            </a:r>
          </a:p>
          <a:p>
            <a:pPr algn="ctr"/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курсов повышения квалификации для учителей, работающих с одарёнными детьми; учителей-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тьюторов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ОЗЛ.</a:t>
            </a:r>
          </a:p>
          <a:p>
            <a:pPr algn="just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Конкурсы, олимпиады для обучающихся 5-8 классов; 3-4 классов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МОМО²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Интеллектуальный марафон «Рыжий кот»</a:t>
            </a:r>
          </a:p>
        </p:txBody>
      </p:sp>
    </p:spTree>
    <p:extLst>
      <p:ext uri="{BB962C8B-B14F-4D97-AF65-F5344CB8AC3E}">
        <p14:creationId xmlns:p14="http://schemas.microsoft.com/office/powerpoint/2010/main" val="2928312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610C3-DF13-4BED-BE98-4296DB52AB4B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9222" name="Picture 4" descr="D:\Школа тьюторов\Семинар - Инструменты тьютора ОЗЛ\2015-01-28 Курсы (63 80 ауд)\в новость\MGOU71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50" y="836712"/>
            <a:ext cx="851740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06808" y="5580529"/>
            <a:ext cx="5863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«Инструменты учителя-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ОЗЛ» </a:t>
            </a:r>
          </a:p>
        </p:txBody>
      </p:sp>
    </p:spTree>
    <p:extLst>
      <p:ext uri="{BB962C8B-B14F-4D97-AF65-F5344CB8AC3E}">
        <p14:creationId xmlns:p14="http://schemas.microsoft.com/office/powerpoint/2010/main" val="394504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4" descr="http://ozl.mgou.ru/wp-content/uploads/2015/04/IMG_79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45024"/>
            <a:ext cx="3438356" cy="287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DA8C8E-3064-420C-8C10-768E622F799D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44824"/>
            <a:ext cx="3744416" cy="3047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10" descr="http://ozl.mgou.ru/wp-content/uploads/2015/04/IMG_79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52839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5301208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Серия практических семинаров по химии для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31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логотипы радио\logo_colorgradient_horizontal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01982"/>
            <a:ext cx="2304256" cy="109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0606_user01.MGOUNET\Desktop\первые шаги в науку гео 2015\награждение конкурс Наша общая побед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3096344" cy="412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060" y="261258"/>
            <a:ext cx="648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конкурс видеорепортажей «Наша общая победа»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0606_user01.MGOUNET\Downloads\img0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80" y="836712"/>
            <a:ext cx="3672409" cy="558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353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79348"/>
            <a:ext cx="4233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стратегические игры 2015 года</a:t>
            </a:r>
          </a:p>
        </p:txBody>
      </p:sp>
      <p:pic>
        <p:nvPicPr>
          <p:cNvPr id="1028" name="Picture 4" descr="IMG_13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34431"/>
            <a:ext cx="4313017" cy="28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G_13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764704"/>
            <a:ext cx="4176465" cy="278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G_14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30" y="764704"/>
            <a:ext cx="4473345" cy="298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G_14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43" y="3834431"/>
            <a:ext cx="4313016" cy="287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553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G_14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497916" cy="30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G_157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37" y="3604527"/>
            <a:ext cx="4067944" cy="271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G_18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564" y="3580322"/>
            <a:ext cx="4593945" cy="306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G_19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423" y="332656"/>
            <a:ext cx="4089326" cy="287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679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G_16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45304"/>
            <a:ext cx="4425908" cy="295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G_169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40808"/>
            <a:ext cx="3670614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G_17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535" y="188641"/>
            <a:ext cx="4426748" cy="295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G_177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809054"/>
            <a:ext cx="3934896" cy="262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550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G_19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3" y="476672"/>
            <a:ext cx="885266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5166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389</Words>
  <Application>Microsoft Office PowerPoint</Application>
  <PresentationFormat>Экран (4:3)</PresentationFormat>
  <Paragraphs>54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Междисциплинарная олимпиада  по математике, физике и информатике  « МО²»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Сергеевна Пучкова</dc:creator>
  <cp:lastModifiedBy>MAMA</cp:lastModifiedBy>
  <cp:revision>17</cp:revision>
  <dcterms:created xsi:type="dcterms:W3CDTF">2015-09-12T12:32:37Z</dcterms:created>
  <dcterms:modified xsi:type="dcterms:W3CDTF">2015-09-13T14:52:14Z</dcterms:modified>
</cp:coreProperties>
</file>